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 Italics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</p:embeddedFont>
    <p:embeddedFont>
      <p:font typeface="Open Sans 1 Bold Italics" panose="020B0604020202020204" charset="0"/>
      <p:regular r:id="rId23"/>
    </p:embeddedFont>
    <p:embeddedFont>
      <p:font typeface="Open Sans 2 Bold" panose="020B0604020202020204" charset="0"/>
      <p:regular r:id="rId24"/>
    </p:embeddedFont>
    <p:embeddedFont>
      <p:font typeface="Open Sans 2 Light" panose="020B0604020202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  <p:embeddedFont>
      <p:font typeface="PT Sans Bold Italics" panose="020B0604020202020204" charset="0"/>
      <p:regular r:id="rId33"/>
    </p:embeddedFont>
    <p:embeddedFont>
      <p:font typeface="Public Sans" panose="020B0604020202020204" charset="0"/>
      <p:regular r:id="rId34"/>
    </p:embeddedFont>
    <p:embeddedFont>
      <p:font typeface="Public Sans Bold" panose="020B0604020202020204" charset="0"/>
      <p:regular r:id="rId35"/>
    </p:embeddedFont>
    <p:embeddedFont>
      <p:font typeface="Public Sans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9906" y="194865"/>
            <a:ext cx="13641598" cy="7244159"/>
          </a:xfrm>
          <a:custGeom>
            <a:avLst/>
            <a:gdLst/>
            <a:ahLst/>
            <a:cxnLst/>
            <a:rect l="l" t="t" r="r" b="b"/>
            <a:pathLst>
              <a:path w="13641598" h="7244159">
                <a:moveTo>
                  <a:pt x="0" y="0"/>
                </a:moveTo>
                <a:lnTo>
                  <a:pt x="13641599" y="0"/>
                </a:lnTo>
                <a:lnTo>
                  <a:pt x="13641599" y="7244160"/>
                </a:lnTo>
                <a:lnTo>
                  <a:pt x="0" y="724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6363152" y="4137223"/>
            <a:ext cx="3288143" cy="73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89"/>
              </a:lnSpc>
            </a:pPr>
            <a:r>
              <a:rPr lang="en-US" sz="4421" i="1" spc="44">
                <a:solidFill>
                  <a:srgbClr val="2F001C"/>
                </a:solidFill>
                <a:latin typeface="Anton Italics"/>
                <a:ea typeface="Anton Italics"/>
                <a:cs typeface="Anton Italics"/>
                <a:sym typeface="Anton Italics"/>
              </a:rPr>
              <a:t>LIVE NEWS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87951" y="3992789"/>
            <a:ext cx="666991" cy="40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9"/>
              </a:lnSpc>
              <a:spcBef>
                <a:spcPct val="0"/>
              </a:spcBef>
            </a:pPr>
            <a:r>
              <a:rPr lang="en-US" sz="2406" b="1" i="1" spc="-96">
                <a:solidFill>
                  <a:srgbClr val="1B3160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LIVE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9978" y="4958376"/>
            <a:ext cx="2827973" cy="47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4"/>
              </a:lnSpc>
              <a:spcBef>
                <a:spcPct val="0"/>
              </a:spcBef>
            </a:pPr>
            <a:r>
              <a:rPr lang="en-US" sz="2739" b="1" i="1" spc="569">
                <a:solidFill>
                  <a:srgbClr val="FFFFFF"/>
                </a:solidFill>
                <a:latin typeface="PT Sans Bold Italics"/>
                <a:ea typeface="PT Sans Bold Italics"/>
                <a:cs typeface="PT Sans Bold Italics"/>
                <a:sym typeface="PT Sans Bold Italics"/>
              </a:rPr>
              <a:t>BREAKING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3669" y="3935639"/>
            <a:ext cx="1496309" cy="78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7"/>
              </a:lnSpc>
              <a:spcBef>
                <a:spcPct val="0"/>
              </a:spcBef>
            </a:pPr>
            <a:r>
              <a:rPr lang="en-US" sz="4648" b="1" i="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24/7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906" y="7259746"/>
            <a:ext cx="14143804" cy="98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575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BrightTV (Viewership Analytics)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81808" y="9201150"/>
            <a:ext cx="8753437" cy="51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Presented by Victoria Lungu, May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18445" y="8173380"/>
            <a:ext cx="14669555" cy="66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8"/>
              </a:lnSpc>
            </a:pPr>
            <a:r>
              <a:rPr lang="en-US" sz="39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Insights &amp; Recommendations for Subscription Growth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126" y="4238781"/>
            <a:ext cx="8551667" cy="5206817"/>
          </a:xfrm>
          <a:custGeom>
            <a:avLst/>
            <a:gdLst/>
            <a:ahLst/>
            <a:cxnLst/>
            <a:rect l="l" t="t" r="r" b="b"/>
            <a:pathLst>
              <a:path w="8551667" h="5206817">
                <a:moveTo>
                  <a:pt x="0" y="0"/>
                </a:moveTo>
                <a:lnTo>
                  <a:pt x="8551667" y="0"/>
                </a:lnTo>
                <a:lnTo>
                  <a:pt x="8551667" y="5206817"/>
                </a:lnTo>
                <a:lnTo>
                  <a:pt x="0" y="520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986878" y="4323601"/>
            <a:ext cx="7774859" cy="5121998"/>
          </a:xfrm>
          <a:custGeom>
            <a:avLst/>
            <a:gdLst/>
            <a:ahLst/>
            <a:cxnLst/>
            <a:rect l="l" t="t" r="r" b="b"/>
            <a:pathLst>
              <a:path w="7774859" h="5121998">
                <a:moveTo>
                  <a:pt x="0" y="0"/>
                </a:moveTo>
                <a:lnTo>
                  <a:pt x="7774859" y="0"/>
                </a:lnTo>
                <a:lnTo>
                  <a:pt x="7774859" y="5121997"/>
                </a:lnTo>
                <a:lnTo>
                  <a:pt x="0" y="512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4" r="-405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59866" y="177462"/>
            <a:ext cx="14432736" cy="91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8"/>
              </a:lnSpc>
            </a:pPr>
            <a:r>
              <a:rPr lang="en-US" sz="53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Duration and  Day of the Week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631677"/>
            <a:ext cx="8115300" cy="2128485"/>
            <a:chOff x="0" y="0"/>
            <a:chExt cx="2716663" cy="7125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6663" cy="712528"/>
            </a:xfrm>
            <a:custGeom>
              <a:avLst/>
              <a:gdLst/>
              <a:ahLst/>
              <a:cxnLst/>
              <a:rect l="l" t="t" r="r" b="b"/>
              <a:pathLst>
                <a:path w="2716663" h="712528">
                  <a:moveTo>
                    <a:pt x="47700" y="0"/>
                  </a:moveTo>
                  <a:lnTo>
                    <a:pt x="2668964" y="0"/>
                  </a:lnTo>
                  <a:cubicBezTo>
                    <a:pt x="2681615" y="0"/>
                    <a:pt x="2693747" y="5025"/>
                    <a:pt x="2702693" y="13971"/>
                  </a:cubicBezTo>
                  <a:cubicBezTo>
                    <a:pt x="2711638" y="22916"/>
                    <a:pt x="2716663" y="35049"/>
                    <a:pt x="2716663" y="47700"/>
                  </a:cubicBezTo>
                  <a:lnTo>
                    <a:pt x="2716663" y="664828"/>
                  </a:lnTo>
                  <a:cubicBezTo>
                    <a:pt x="2716663" y="677479"/>
                    <a:pt x="2711638" y="689612"/>
                    <a:pt x="2702693" y="698557"/>
                  </a:cubicBezTo>
                  <a:cubicBezTo>
                    <a:pt x="2693747" y="707503"/>
                    <a:pt x="2681615" y="712528"/>
                    <a:pt x="2668964" y="712528"/>
                  </a:cubicBezTo>
                  <a:lnTo>
                    <a:pt x="47700" y="712528"/>
                  </a:lnTo>
                  <a:cubicBezTo>
                    <a:pt x="35049" y="712528"/>
                    <a:pt x="22916" y="707503"/>
                    <a:pt x="13971" y="698557"/>
                  </a:cubicBezTo>
                  <a:cubicBezTo>
                    <a:pt x="5025" y="689612"/>
                    <a:pt x="0" y="677479"/>
                    <a:pt x="0" y="664828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16663" cy="779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5"/>
                </a:lnSpc>
                <a:spcBef>
                  <a:spcPct val="0"/>
                </a:spcBef>
              </a:pPr>
              <a:r>
                <a:rPr lang="en-US" sz="2646" u="none" strike="noStrike" spc="-217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scatter plot shows Young Adults have the peak viewing duration across all time periods.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40653" y="1631677"/>
            <a:ext cx="8021085" cy="2128485"/>
            <a:chOff x="0" y="0"/>
            <a:chExt cx="2685124" cy="7125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85124" cy="712528"/>
            </a:xfrm>
            <a:custGeom>
              <a:avLst/>
              <a:gdLst/>
              <a:ahLst/>
              <a:cxnLst/>
              <a:rect l="l" t="t" r="r" b="b"/>
              <a:pathLst>
                <a:path w="2685124" h="712528">
                  <a:moveTo>
                    <a:pt x="48260" y="0"/>
                  </a:moveTo>
                  <a:lnTo>
                    <a:pt x="2636864" y="0"/>
                  </a:lnTo>
                  <a:cubicBezTo>
                    <a:pt x="2663517" y="0"/>
                    <a:pt x="2685124" y="21607"/>
                    <a:pt x="2685124" y="48260"/>
                  </a:cubicBezTo>
                  <a:lnTo>
                    <a:pt x="2685124" y="664268"/>
                  </a:lnTo>
                  <a:cubicBezTo>
                    <a:pt x="2685124" y="690921"/>
                    <a:pt x="2663517" y="712528"/>
                    <a:pt x="2636864" y="712528"/>
                  </a:cubicBezTo>
                  <a:lnTo>
                    <a:pt x="48260" y="712528"/>
                  </a:lnTo>
                  <a:cubicBezTo>
                    <a:pt x="21607" y="712528"/>
                    <a:pt x="0" y="690921"/>
                    <a:pt x="0" y="664268"/>
                  </a:cubicBezTo>
                  <a:lnTo>
                    <a:pt x="0" y="48260"/>
                  </a:lnTo>
                  <a:cubicBezTo>
                    <a:pt x="0" y="21607"/>
                    <a:pt x="21607" y="0"/>
                    <a:pt x="48260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685124" cy="626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58951" y="2430915"/>
            <a:ext cx="6634472" cy="46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sz="2646" spc="-21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Friday and Saturday have the highest viewership.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6107" y="2706826"/>
            <a:ext cx="7497705" cy="2269788"/>
            <a:chOff x="0" y="0"/>
            <a:chExt cx="2509918" cy="759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9919" cy="759830"/>
            </a:xfrm>
            <a:custGeom>
              <a:avLst/>
              <a:gdLst/>
              <a:ahLst/>
              <a:cxnLst/>
              <a:rect l="l" t="t" r="r" b="b"/>
              <a:pathLst>
                <a:path w="2509919" h="759830">
                  <a:moveTo>
                    <a:pt x="51629" y="0"/>
                  </a:moveTo>
                  <a:lnTo>
                    <a:pt x="2458290" y="0"/>
                  </a:lnTo>
                  <a:cubicBezTo>
                    <a:pt x="2486804" y="0"/>
                    <a:pt x="2509919" y="23115"/>
                    <a:pt x="2509919" y="51629"/>
                  </a:cubicBezTo>
                  <a:lnTo>
                    <a:pt x="2509919" y="708202"/>
                  </a:lnTo>
                  <a:cubicBezTo>
                    <a:pt x="2509919" y="721895"/>
                    <a:pt x="2504479" y="735026"/>
                    <a:pt x="2494797" y="744709"/>
                  </a:cubicBezTo>
                  <a:cubicBezTo>
                    <a:pt x="2485115" y="754391"/>
                    <a:pt x="2471983" y="759830"/>
                    <a:pt x="2458290" y="759830"/>
                  </a:cubicBezTo>
                  <a:lnTo>
                    <a:pt x="51629" y="759830"/>
                  </a:lnTo>
                  <a:cubicBezTo>
                    <a:pt x="23115" y="759830"/>
                    <a:pt x="0" y="736715"/>
                    <a:pt x="0" y="708202"/>
                  </a:cubicBezTo>
                  <a:lnTo>
                    <a:pt x="0" y="51629"/>
                  </a:lnTo>
                  <a:cubicBezTo>
                    <a:pt x="0" y="23115"/>
                    <a:pt x="23115" y="0"/>
                    <a:pt x="51629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509918" cy="674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3418" y="5263640"/>
            <a:ext cx="7843157" cy="2078114"/>
            <a:chOff x="0" y="0"/>
            <a:chExt cx="2625561" cy="695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5561" cy="695666"/>
            </a:xfrm>
            <a:custGeom>
              <a:avLst/>
              <a:gdLst/>
              <a:ahLst/>
              <a:cxnLst/>
              <a:rect l="l" t="t" r="r" b="b"/>
              <a:pathLst>
                <a:path w="2625561" h="695666">
                  <a:moveTo>
                    <a:pt x="49355" y="0"/>
                  </a:moveTo>
                  <a:lnTo>
                    <a:pt x="2576207" y="0"/>
                  </a:lnTo>
                  <a:cubicBezTo>
                    <a:pt x="2603464" y="0"/>
                    <a:pt x="2625561" y="22097"/>
                    <a:pt x="2625561" y="49355"/>
                  </a:cubicBezTo>
                  <a:lnTo>
                    <a:pt x="2625561" y="646311"/>
                  </a:lnTo>
                  <a:cubicBezTo>
                    <a:pt x="2625561" y="673569"/>
                    <a:pt x="2603464" y="695666"/>
                    <a:pt x="2576207" y="695666"/>
                  </a:cubicBezTo>
                  <a:lnTo>
                    <a:pt x="49355" y="695666"/>
                  </a:lnTo>
                  <a:cubicBezTo>
                    <a:pt x="22097" y="695666"/>
                    <a:pt x="0" y="673569"/>
                    <a:pt x="0" y="646311"/>
                  </a:cubicBezTo>
                  <a:lnTo>
                    <a:pt x="0" y="49355"/>
                  </a:lnTo>
                  <a:cubicBezTo>
                    <a:pt x="0" y="22097"/>
                    <a:pt x="22097" y="0"/>
                    <a:pt x="49355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625561" cy="609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43418" y="7606062"/>
            <a:ext cx="7843157" cy="2339950"/>
            <a:chOff x="0" y="0"/>
            <a:chExt cx="2625561" cy="7833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5561" cy="783317"/>
            </a:xfrm>
            <a:custGeom>
              <a:avLst/>
              <a:gdLst/>
              <a:ahLst/>
              <a:cxnLst/>
              <a:rect l="l" t="t" r="r" b="b"/>
              <a:pathLst>
                <a:path w="2625561" h="783317">
                  <a:moveTo>
                    <a:pt x="49355" y="0"/>
                  </a:moveTo>
                  <a:lnTo>
                    <a:pt x="2576207" y="0"/>
                  </a:lnTo>
                  <a:cubicBezTo>
                    <a:pt x="2603464" y="0"/>
                    <a:pt x="2625561" y="22097"/>
                    <a:pt x="2625561" y="49355"/>
                  </a:cubicBezTo>
                  <a:lnTo>
                    <a:pt x="2625561" y="733963"/>
                  </a:lnTo>
                  <a:cubicBezTo>
                    <a:pt x="2625561" y="761221"/>
                    <a:pt x="2603464" y="783317"/>
                    <a:pt x="2576207" y="783317"/>
                  </a:cubicBezTo>
                  <a:lnTo>
                    <a:pt x="49355" y="783317"/>
                  </a:lnTo>
                  <a:cubicBezTo>
                    <a:pt x="22097" y="783317"/>
                    <a:pt x="0" y="761221"/>
                    <a:pt x="0" y="733963"/>
                  </a:cubicBezTo>
                  <a:lnTo>
                    <a:pt x="0" y="49355"/>
                  </a:lnTo>
                  <a:cubicBezTo>
                    <a:pt x="0" y="22097"/>
                    <a:pt x="22097" y="0"/>
                    <a:pt x="49355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625561" cy="697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120933" y="8313748"/>
            <a:ext cx="1400875" cy="924578"/>
          </a:xfrm>
          <a:custGeom>
            <a:avLst/>
            <a:gdLst/>
            <a:ahLst/>
            <a:cxnLst/>
            <a:rect l="l" t="t" r="r" b="b"/>
            <a:pathLst>
              <a:path w="1400875" h="924578">
                <a:moveTo>
                  <a:pt x="0" y="0"/>
                </a:moveTo>
                <a:lnTo>
                  <a:pt x="1400876" y="0"/>
                </a:lnTo>
                <a:lnTo>
                  <a:pt x="1400876" y="924578"/>
                </a:lnTo>
                <a:lnTo>
                  <a:pt x="0" y="92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 flipV="1">
            <a:off x="12080162" y="3321198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 flipV="1">
            <a:off x="12099212" y="6010975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AutoShape 14"/>
          <p:cNvSpPr/>
          <p:nvPr/>
        </p:nvSpPr>
        <p:spPr>
          <a:xfrm flipV="1">
            <a:off x="12137312" y="8545636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1599748" y="2681202"/>
            <a:ext cx="7245050" cy="2144288"/>
            <a:chOff x="0" y="0"/>
            <a:chExt cx="2425340" cy="7178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25340" cy="717818"/>
            </a:xfrm>
            <a:custGeom>
              <a:avLst/>
              <a:gdLst/>
              <a:ahLst/>
              <a:cxnLst/>
              <a:rect l="l" t="t" r="r" b="b"/>
              <a:pathLst>
                <a:path w="2425340" h="717818">
                  <a:moveTo>
                    <a:pt x="53429" y="0"/>
                  </a:moveTo>
                  <a:lnTo>
                    <a:pt x="2371911" y="0"/>
                  </a:lnTo>
                  <a:cubicBezTo>
                    <a:pt x="2401419" y="0"/>
                    <a:pt x="2425340" y="23921"/>
                    <a:pt x="2425340" y="53429"/>
                  </a:cubicBezTo>
                  <a:lnTo>
                    <a:pt x="2425340" y="664389"/>
                  </a:lnTo>
                  <a:cubicBezTo>
                    <a:pt x="2425340" y="693897"/>
                    <a:pt x="2401419" y="717818"/>
                    <a:pt x="2371911" y="717818"/>
                  </a:cubicBezTo>
                  <a:lnTo>
                    <a:pt x="53429" y="717818"/>
                  </a:lnTo>
                  <a:cubicBezTo>
                    <a:pt x="23921" y="717818"/>
                    <a:pt x="0" y="693897"/>
                    <a:pt x="0" y="664389"/>
                  </a:cubicBezTo>
                  <a:lnTo>
                    <a:pt x="0" y="53429"/>
                  </a:lnTo>
                  <a:cubicBezTo>
                    <a:pt x="0" y="23921"/>
                    <a:pt x="23921" y="0"/>
                    <a:pt x="53429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725"/>
              <a:ext cx="2425340" cy="632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99748" y="7669758"/>
            <a:ext cx="7434720" cy="2071226"/>
            <a:chOff x="0" y="0"/>
            <a:chExt cx="2488834" cy="693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88834" cy="693360"/>
            </a:xfrm>
            <a:custGeom>
              <a:avLst/>
              <a:gdLst/>
              <a:ahLst/>
              <a:cxnLst/>
              <a:rect l="l" t="t" r="r" b="b"/>
              <a:pathLst>
                <a:path w="2488834" h="693360">
                  <a:moveTo>
                    <a:pt x="52066" y="0"/>
                  </a:moveTo>
                  <a:lnTo>
                    <a:pt x="2436768" y="0"/>
                  </a:lnTo>
                  <a:cubicBezTo>
                    <a:pt x="2465523" y="0"/>
                    <a:pt x="2488834" y="23311"/>
                    <a:pt x="2488834" y="52066"/>
                  </a:cubicBezTo>
                  <a:lnTo>
                    <a:pt x="2488834" y="641294"/>
                  </a:lnTo>
                  <a:cubicBezTo>
                    <a:pt x="2488834" y="655103"/>
                    <a:pt x="2483348" y="668346"/>
                    <a:pt x="2473584" y="678110"/>
                  </a:cubicBezTo>
                  <a:cubicBezTo>
                    <a:pt x="2463820" y="687874"/>
                    <a:pt x="2450576" y="693360"/>
                    <a:pt x="2436768" y="693360"/>
                  </a:cubicBezTo>
                  <a:lnTo>
                    <a:pt x="52066" y="693360"/>
                  </a:lnTo>
                  <a:cubicBezTo>
                    <a:pt x="23311" y="693360"/>
                    <a:pt x="0" y="670049"/>
                    <a:pt x="0" y="641294"/>
                  </a:cubicBezTo>
                  <a:lnTo>
                    <a:pt x="0" y="52066"/>
                  </a:lnTo>
                  <a:cubicBezTo>
                    <a:pt x="0" y="23311"/>
                    <a:pt x="23311" y="0"/>
                    <a:pt x="52066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725"/>
              <a:ext cx="2488834" cy="607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50781" y="3098855"/>
            <a:ext cx="1031674" cy="1252584"/>
          </a:xfrm>
          <a:custGeom>
            <a:avLst/>
            <a:gdLst/>
            <a:ahLst/>
            <a:cxnLst/>
            <a:rect l="l" t="t" r="r" b="b"/>
            <a:pathLst>
              <a:path w="1031674" h="1252584">
                <a:moveTo>
                  <a:pt x="0" y="0"/>
                </a:moveTo>
                <a:lnTo>
                  <a:pt x="1031674" y="0"/>
                </a:lnTo>
                <a:lnTo>
                  <a:pt x="1031674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07382" y="5563313"/>
            <a:ext cx="1466261" cy="1320166"/>
          </a:xfrm>
          <a:custGeom>
            <a:avLst/>
            <a:gdLst/>
            <a:ahLst/>
            <a:cxnLst/>
            <a:rect l="l" t="t" r="r" b="b"/>
            <a:pathLst>
              <a:path w="1466261" h="1320166">
                <a:moveTo>
                  <a:pt x="0" y="0"/>
                </a:moveTo>
                <a:lnTo>
                  <a:pt x="1466261" y="0"/>
                </a:lnTo>
                <a:lnTo>
                  <a:pt x="1466261" y="1320166"/>
                </a:lnTo>
                <a:lnTo>
                  <a:pt x="0" y="132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518027" y="5165828"/>
            <a:ext cx="7255092" cy="2234200"/>
            <a:chOff x="0" y="0"/>
            <a:chExt cx="2428702" cy="7479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8702" cy="747917"/>
            </a:xfrm>
            <a:custGeom>
              <a:avLst/>
              <a:gdLst/>
              <a:ahLst/>
              <a:cxnLst/>
              <a:rect l="l" t="t" r="r" b="b"/>
              <a:pathLst>
                <a:path w="2428702" h="747917">
                  <a:moveTo>
                    <a:pt x="53355" y="0"/>
                  </a:moveTo>
                  <a:lnTo>
                    <a:pt x="2375346" y="0"/>
                  </a:lnTo>
                  <a:cubicBezTo>
                    <a:pt x="2404814" y="0"/>
                    <a:pt x="2428702" y="23888"/>
                    <a:pt x="2428702" y="53355"/>
                  </a:cubicBezTo>
                  <a:lnTo>
                    <a:pt x="2428702" y="694562"/>
                  </a:lnTo>
                  <a:cubicBezTo>
                    <a:pt x="2428702" y="708712"/>
                    <a:pt x="2423080" y="722283"/>
                    <a:pt x="2413074" y="732289"/>
                  </a:cubicBezTo>
                  <a:cubicBezTo>
                    <a:pt x="2403068" y="742295"/>
                    <a:pt x="2389497" y="747917"/>
                    <a:pt x="2375346" y="747917"/>
                  </a:cubicBezTo>
                  <a:lnTo>
                    <a:pt x="53355" y="747917"/>
                  </a:lnTo>
                  <a:cubicBezTo>
                    <a:pt x="39204" y="747917"/>
                    <a:pt x="25633" y="742295"/>
                    <a:pt x="15627" y="732289"/>
                  </a:cubicBezTo>
                  <a:cubicBezTo>
                    <a:pt x="5621" y="722283"/>
                    <a:pt x="0" y="708712"/>
                    <a:pt x="0" y="694562"/>
                  </a:cubicBezTo>
                  <a:lnTo>
                    <a:pt x="0" y="53355"/>
                  </a:lnTo>
                  <a:cubicBezTo>
                    <a:pt x="0" y="39204"/>
                    <a:pt x="5621" y="25633"/>
                    <a:pt x="15627" y="15627"/>
                  </a:cubicBezTo>
                  <a:cubicBezTo>
                    <a:pt x="25633" y="5621"/>
                    <a:pt x="39204" y="0"/>
                    <a:pt x="53355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5725"/>
              <a:ext cx="2428702" cy="66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46411" y="1519070"/>
            <a:ext cx="7225770" cy="978736"/>
            <a:chOff x="0" y="0"/>
            <a:chExt cx="1903083" cy="2577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03083" cy="257774"/>
            </a:xfrm>
            <a:custGeom>
              <a:avLst/>
              <a:gdLst/>
              <a:ahLst/>
              <a:cxnLst/>
              <a:rect l="l" t="t" r="r" b="b"/>
              <a:pathLst>
                <a:path w="1903083" h="257774">
                  <a:moveTo>
                    <a:pt x="54643" y="0"/>
                  </a:moveTo>
                  <a:lnTo>
                    <a:pt x="1848440" y="0"/>
                  </a:lnTo>
                  <a:cubicBezTo>
                    <a:pt x="1862933" y="0"/>
                    <a:pt x="1876831" y="5757"/>
                    <a:pt x="1887079" y="16005"/>
                  </a:cubicBezTo>
                  <a:cubicBezTo>
                    <a:pt x="1897326" y="26252"/>
                    <a:pt x="1903083" y="40151"/>
                    <a:pt x="1903083" y="54643"/>
                  </a:cubicBezTo>
                  <a:lnTo>
                    <a:pt x="1903083" y="203131"/>
                  </a:lnTo>
                  <a:cubicBezTo>
                    <a:pt x="1903083" y="217623"/>
                    <a:pt x="1897326" y="231522"/>
                    <a:pt x="1887079" y="241770"/>
                  </a:cubicBezTo>
                  <a:cubicBezTo>
                    <a:pt x="1876831" y="252017"/>
                    <a:pt x="1862933" y="257774"/>
                    <a:pt x="1848440" y="257774"/>
                  </a:cubicBezTo>
                  <a:lnTo>
                    <a:pt x="54643" y="257774"/>
                  </a:lnTo>
                  <a:cubicBezTo>
                    <a:pt x="40151" y="257774"/>
                    <a:pt x="26252" y="252017"/>
                    <a:pt x="16005" y="241770"/>
                  </a:cubicBezTo>
                  <a:cubicBezTo>
                    <a:pt x="5757" y="231522"/>
                    <a:pt x="0" y="217623"/>
                    <a:pt x="0" y="203131"/>
                  </a:cubicBezTo>
                  <a:lnTo>
                    <a:pt x="0" y="54643"/>
                  </a:lnTo>
                  <a:cubicBezTo>
                    <a:pt x="0" y="40151"/>
                    <a:pt x="5757" y="26252"/>
                    <a:pt x="16005" y="16005"/>
                  </a:cubicBezTo>
                  <a:cubicBezTo>
                    <a:pt x="26252" y="5757"/>
                    <a:pt x="40151" y="0"/>
                    <a:pt x="54643" y="0"/>
                  </a:cubicBezTo>
                  <a:close/>
                </a:path>
              </a:pathLst>
            </a:custGeom>
            <a:solidFill>
              <a:srgbClr val="FFE5B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903083" cy="295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50781" y="8135430"/>
            <a:ext cx="1176780" cy="977797"/>
          </a:xfrm>
          <a:custGeom>
            <a:avLst/>
            <a:gdLst/>
            <a:ahLst/>
            <a:cxnLst/>
            <a:rect l="l" t="t" r="r" b="b"/>
            <a:pathLst>
              <a:path w="1176780" h="977797">
                <a:moveTo>
                  <a:pt x="0" y="0"/>
                </a:moveTo>
                <a:lnTo>
                  <a:pt x="1176779" y="0"/>
                </a:lnTo>
                <a:lnTo>
                  <a:pt x="1176779" y="977797"/>
                </a:lnTo>
                <a:lnTo>
                  <a:pt x="0" y="97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599748" y="367267"/>
            <a:ext cx="14869439" cy="5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1"/>
              </a:lnSpc>
            </a:pPr>
            <a:r>
              <a:rPr lang="en-US" sz="3772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Recommendations to Accelerate Business Growth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43418" y="1577784"/>
            <a:ext cx="7225770" cy="978736"/>
            <a:chOff x="0" y="0"/>
            <a:chExt cx="1903083" cy="2577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03083" cy="257774"/>
            </a:xfrm>
            <a:custGeom>
              <a:avLst/>
              <a:gdLst/>
              <a:ahLst/>
              <a:cxnLst/>
              <a:rect l="l" t="t" r="r" b="b"/>
              <a:pathLst>
                <a:path w="1903083" h="257774">
                  <a:moveTo>
                    <a:pt x="54643" y="0"/>
                  </a:moveTo>
                  <a:lnTo>
                    <a:pt x="1848440" y="0"/>
                  </a:lnTo>
                  <a:cubicBezTo>
                    <a:pt x="1862933" y="0"/>
                    <a:pt x="1876831" y="5757"/>
                    <a:pt x="1887079" y="16005"/>
                  </a:cubicBezTo>
                  <a:cubicBezTo>
                    <a:pt x="1897326" y="26252"/>
                    <a:pt x="1903083" y="40151"/>
                    <a:pt x="1903083" y="54643"/>
                  </a:cubicBezTo>
                  <a:lnTo>
                    <a:pt x="1903083" y="203131"/>
                  </a:lnTo>
                  <a:cubicBezTo>
                    <a:pt x="1903083" y="217623"/>
                    <a:pt x="1897326" y="231522"/>
                    <a:pt x="1887079" y="241770"/>
                  </a:cubicBezTo>
                  <a:cubicBezTo>
                    <a:pt x="1876831" y="252017"/>
                    <a:pt x="1862933" y="257774"/>
                    <a:pt x="1848440" y="257774"/>
                  </a:cubicBezTo>
                  <a:lnTo>
                    <a:pt x="54643" y="257774"/>
                  </a:lnTo>
                  <a:cubicBezTo>
                    <a:pt x="40151" y="257774"/>
                    <a:pt x="26252" y="252017"/>
                    <a:pt x="16005" y="241770"/>
                  </a:cubicBezTo>
                  <a:cubicBezTo>
                    <a:pt x="5757" y="231522"/>
                    <a:pt x="0" y="217623"/>
                    <a:pt x="0" y="203131"/>
                  </a:cubicBezTo>
                  <a:lnTo>
                    <a:pt x="0" y="54643"/>
                  </a:lnTo>
                  <a:cubicBezTo>
                    <a:pt x="0" y="40151"/>
                    <a:pt x="5757" y="26252"/>
                    <a:pt x="16005" y="16005"/>
                  </a:cubicBezTo>
                  <a:cubicBezTo>
                    <a:pt x="26252" y="5757"/>
                    <a:pt x="40151" y="0"/>
                    <a:pt x="54643" y="0"/>
                  </a:cubicBezTo>
                  <a:close/>
                </a:path>
              </a:pathLst>
            </a:custGeom>
            <a:solidFill>
              <a:srgbClr val="FFE5B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903083" cy="295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952087" y="2947116"/>
            <a:ext cx="1239552" cy="1377847"/>
          </a:xfrm>
          <a:custGeom>
            <a:avLst/>
            <a:gdLst/>
            <a:ahLst/>
            <a:cxnLst/>
            <a:rect l="l" t="t" r="r" b="b"/>
            <a:pathLst>
              <a:path w="1239552" h="1377847">
                <a:moveTo>
                  <a:pt x="0" y="0"/>
                </a:moveTo>
                <a:lnTo>
                  <a:pt x="1239552" y="0"/>
                </a:lnTo>
                <a:lnTo>
                  <a:pt x="1239552" y="1377847"/>
                </a:lnTo>
                <a:lnTo>
                  <a:pt x="0" y="13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5" name="Freeform 35"/>
          <p:cNvSpPr/>
          <p:nvPr/>
        </p:nvSpPr>
        <p:spPr>
          <a:xfrm>
            <a:off x="9952087" y="5675001"/>
            <a:ext cx="1569721" cy="1262953"/>
          </a:xfrm>
          <a:custGeom>
            <a:avLst/>
            <a:gdLst/>
            <a:ahLst/>
            <a:cxnLst/>
            <a:rect l="l" t="t" r="r" b="b"/>
            <a:pathLst>
              <a:path w="1569721" h="1262953">
                <a:moveTo>
                  <a:pt x="0" y="0"/>
                </a:moveTo>
                <a:lnTo>
                  <a:pt x="1569722" y="0"/>
                </a:lnTo>
                <a:lnTo>
                  <a:pt x="1569722" y="1262953"/>
                </a:lnTo>
                <a:lnTo>
                  <a:pt x="0" y="1262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6" name="TextBox 36"/>
          <p:cNvSpPr txBox="1"/>
          <p:nvPr/>
        </p:nvSpPr>
        <p:spPr>
          <a:xfrm>
            <a:off x="12521452" y="3370437"/>
            <a:ext cx="4032314" cy="8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9"/>
              </a:lnSpc>
              <a:spcBef>
                <a:spcPct val="0"/>
              </a:spcBef>
            </a:pPr>
            <a:r>
              <a:rPr lang="en-US" sz="2700" u="none" strike="noStrike" spc="-2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Social media campaigns to increase outreach</a:t>
            </a:r>
          </a:p>
          <a:p>
            <a:pPr marL="0" lvl="0" indent="0" algn="ctr">
              <a:lnSpc>
                <a:spcPts val="2079"/>
              </a:lnSpc>
              <a:spcBef>
                <a:spcPct val="0"/>
              </a:spcBef>
            </a:pPr>
            <a:endParaRPr lang="en-US" sz="2700" u="none" strike="noStrike" spc="-221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23388" y="5608326"/>
            <a:ext cx="4137939" cy="1563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2"/>
              </a:lnSpc>
              <a:spcBef>
                <a:spcPct val="0"/>
              </a:spcBef>
            </a:pPr>
            <a:r>
              <a:rPr lang="en-US" sz="2951" u="none" strike="noStrike" spc="-242">
                <a:solidFill>
                  <a:srgbClr val="1C2120"/>
                </a:solidFill>
                <a:latin typeface="Public Sans"/>
                <a:ea typeface="Public Sans"/>
                <a:cs typeface="Public Sans"/>
                <a:sym typeface="Public Sans"/>
              </a:rPr>
              <a:t>Incentivize referrals and trial sign-ups to encourage uptake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13891" y="8092610"/>
            <a:ext cx="3847436" cy="150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49"/>
              </a:lnSpc>
              <a:spcBef>
                <a:spcPct val="0"/>
              </a:spcBef>
            </a:pPr>
            <a:r>
              <a:rPr lang="en-US" sz="2892" u="none" strike="noStrike" spc="-237">
                <a:solidFill>
                  <a:srgbClr val="1C2120"/>
                </a:solidFill>
                <a:latin typeface="Public Sans"/>
                <a:ea typeface="Public Sans"/>
                <a:cs typeface="Public Sans"/>
                <a:sym typeface="Public Sans"/>
              </a:rPr>
              <a:t>Partnering with ISPs and mobile providers to improve user experience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80360" y="2776605"/>
            <a:ext cx="6883826" cy="178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912"/>
              </a:lnSpc>
            </a:pPr>
            <a:r>
              <a:rPr lang="en-US" sz="2794" spc="-229">
                <a:solidFill>
                  <a:srgbClr val="1C2120"/>
                </a:solidFill>
                <a:latin typeface="Public Sans"/>
                <a:ea typeface="Public Sans"/>
                <a:cs typeface="Public Sans"/>
                <a:sym typeface="Public Sans"/>
              </a:rPr>
              <a:t>Promote SuperSport Live Events and ICC Cricket World Cup 2011 on low-viewership days</a:t>
            </a:r>
          </a:p>
          <a:p>
            <a:pPr algn="l">
              <a:lnSpc>
                <a:spcPts val="3195"/>
              </a:lnSpc>
            </a:pPr>
            <a:endParaRPr lang="en-US" sz="2794" spc="-229">
              <a:solidFill>
                <a:srgbClr val="1C212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599748" y="5756378"/>
            <a:ext cx="6619889" cy="10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  <a:spcBef>
                <a:spcPct val="0"/>
              </a:spcBef>
            </a:pPr>
            <a:r>
              <a:rPr lang="en-US" sz="2951" spc="-242">
                <a:solidFill>
                  <a:srgbClr val="1C2120"/>
                </a:solidFill>
                <a:latin typeface="Public Sans"/>
                <a:ea typeface="Public Sans"/>
                <a:cs typeface="Public Sans"/>
                <a:sym typeface="Public Sans"/>
              </a:rPr>
              <a:t>Launch themed marathons or exclusive premieres on Mondays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61931" y="8083085"/>
            <a:ext cx="6320684" cy="103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  <a:spcBef>
                <a:spcPct val="0"/>
              </a:spcBef>
            </a:pPr>
            <a:r>
              <a:rPr lang="en-US" sz="2943" spc="-241">
                <a:solidFill>
                  <a:srgbClr val="1C2120"/>
                </a:solidFill>
                <a:latin typeface="Public Sans"/>
                <a:ea typeface="Public Sans"/>
                <a:cs typeface="Public Sans"/>
                <a:sym typeface="Public Sans"/>
              </a:rPr>
              <a:t>Send targeted notifications to Young Adults and Youth segments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62802" y="1717850"/>
            <a:ext cx="6556835" cy="51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2993" i="1" spc="-245">
                <a:solidFill>
                  <a:srgbClr val="1C212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Boosting Engagement on Low Days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52075" y="1716875"/>
            <a:ext cx="6808455" cy="51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7"/>
              </a:lnSpc>
              <a:spcBef>
                <a:spcPct val="0"/>
              </a:spcBef>
            </a:pPr>
            <a:r>
              <a:rPr lang="en-US" sz="2955" i="1" spc="-242">
                <a:solidFill>
                  <a:srgbClr val="1C212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Initiatives to Grow User Base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449" y="1644384"/>
            <a:ext cx="10148379" cy="8488163"/>
            <a:chOff x="0" y="0"/>
            <a:chExt cx="3397253" cy="28414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7253" cy="2841482"/>
            </a:xfrm>
            <a:custGeom>
              <a:avLst/>
              <a:gdLst/>
              <a:ahLst/>
              <a:cxnLst/>
              <a:rect l="l" t="t" r="r" b="b"/>
              <a:pathLst>
                <a:path w="3397253" h="2841482">
                  <a:moveTo>
                    <a:pt x="38144" y="0"/>
                  </a:moveTo>
                  <a:lnTo>
                    <a:pt x="3359109" y="0"/>
                  </a:lnTo>
                  <a:cubicBezTo>
                    <a:pt x="3369226" y="0"/>
                    <a:pt x="3378928" y="4019"/>
                    <a:pt x="3386081" y="11172"/>
                  </a:cubicBezTo>
                  <a:cubicBezTo>
                    <a:pt x="3393234" y="18325"/>
                    <a:pt x="3397253" y="28027"/>
                    <a:pt x="3397253" y="38144"/>
                  </a:cubicBezTo>
                  <a:lnTo>
                    <a:pt x="3397253" y="2803339"/>
                  </a:lnTo>
                  <a:cubicBezTo>
                    <a:pt x="3397253" y="2813455"/>
                    <a:pt x="3393234" y="2823157"/>
                    <a:pt x="3386081" y="2830310"/>
                  </a:cubicBezTo>
                  <a:cubicBezTo>
                    <a:pt x="3378928" y="2837463"/>
                    <a:pt x="3369226" y="2841482"/>
                    <a:pt x="3359109" y="2841482"/>
                  </a:cubicBezTo>
                  <a:lnTo>
                    <a:pt x="38144" y="2841482"/>
                  </a:lnTo>
                  <a:cubicBezTo>
                    <a:pt x="28027" y="2841482"/>
                    <a:pt x="18325" y="2837463"/>
                    <a:pt x="11172" y="2830310"/>
                  </a:cubicBezTo>
                  <a:cubicBezTo>
                    <a:pt x="4019" y="2823157"/>
                    <a:pt x="0" y="2813455"/>
                    <a:pt x="0" y="2803339"/>
                  </a:cubicBezTo>
                  <a:lnTo>
                    <a:pt x="0" y="38144"/>
                  </a:lnTo>
                  <a:cubicBezTo>
                    <a:pt x="0" y="28027"/>
                    <a:pt x="4019" y="18325"/>
                    <a:pt x="11172" y="11172"/>
                  </a:cubicBezTo>
                  <a:cubicBezTo>
                    <a:pt x="18325" y="4019"/>
                    <a:pt x="28027" y="0"/>
                    <a:pt x="38144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4775"/>
              <a:ext cx="3397253" cy="2736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5260" y="2777690"/>
            <a:ext cx="9443717" cy="346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419" lvl="1" indent="-305710" algn="l">
              <a:lnSpc>
                <a:spcPts val="3964"/>
              </a:lnSpc>
              <a:buFont typeface="Arial"/>
              <a:buChar char="•"/>
            </a:pPr>
            <a:r>
              <a:rPr lang="en-US" sz="2831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Data-driven insights can guide content and marketing strategies.</a:t>
            </a:r>
          </a:p>
          <a:p>
            <a:pPr marL="611419" lvl="1" indent="-305710" algn="l">
              <a:lnSpc>
                <a:spcPts val="3964"/>
              </a:lnSpc>
              <a:buFont typeface="Arial"/>
              <a:buChar char="•"/>
            </a:pPr>
            <a:r>
              <a:rPr lang="en-US" sz="2831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Focus efforts on high-potential user segments (e.g., Young Adults, sports fans. </a:t>
            </a:r>
          </a:p>
          <a:p>
            <a:pPr marL="611419" lvl="1" indent="-305710" algn="l">
              <a:lnSpc>
                <a:spcPts val="3964"/>
              </a:lnSpc>
              <a:buFont typeface="Arial"/>
              <a:buChar char="•"/>
            </a:pPr>
            <a:r>
              <a:rPr lang="en-US" sz="2831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Address data quality: inactive users inflate numbers and reduce accuracy.</a:t>
            </a:r>
          </a:p>
          <a:p>
            <a:pPr algn="l">
              <a:lnSpc>
                <a:spcPts val="3964"/>
              </a:lnSpc>
            </a:pPr>
            <a:endParaRPr lang="en-US" sz="2831" spc="-2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1831212"/>
            <a:ext cx="7544964" cy="1021024"/>
            <a:chOff x="0" y="0"/>
            <a:chExt cx="1987151" cy="2689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7151" cy="268912"/>
            </a:xfrm>
            <a:custGeom>
              <a:avLst/>
              <a:gdLst/>
              <a:ahLst/>
              <a:cxnLst/>
              <a:rect l="l" t="t" r="r" b="b"/>
              <a:pathLst>
                <a:path w="1987151" h="268912">
                  <a:moveTo>
                    <a:pt x="52331" y="0"/>
                  </a:moveTo>
                  <a:lnTo>
                    <a:pt x="1934820" y="0"/>
                  </a:lnTo>
                  <a:cubicBezTo>
                    <a:pt x="1963721" y="0"/>
                    <a:pt x="1987151" y="23430"/>
                    <a:pt x="1987151" y="52331"/>
                  </a:cubicBezTo>
                  <a:lnTo>
                    <a:pt x="1987151" y="216580"/>
                  </a:lnTo>
                  <a:cubicBezTo>
                    <a:pt x="1987151" y="230460"/>
                    <a:pt x="1981638" y="243770"/>
                    <a:pt x="1971823" y="253584"/>
                  </a:cubicBezTo>
                  <a:cubicBezTo>
                    <a:pt x="1962010" y="263398"/>
                    <a:pt x="1948699" y="268912"/>
                    <a:pt x="1934820" y="268912"/>
                  </a:cubicBezTo>
                  <a:lnTo>
                    <a:pt x="52331" y="268912"/>
                  </a:lnTo>
                  <a:cubicBezTo>
                    <a:pt x="38452" y="268912"/>
                    <a:pt x="25142" y="263398"/>
                    <a:pt x="15327" y="253584"/>
                  </a:cubicBezTo>
                  <a:cubicBezTo>
                    <a:pt x="5513" y="243770"/>
                    <a:pt x="0" y="230460"/>
                    <a:pt x="0" y="216580"/>
                  </a:cubicBezTo>
                  <a:lnTo>
                    <a:pt x="0" y="52331"/>
                  </a:lnTo>
                  <a:cubicBezTo>
                    <a:pt x="0" y="23430"/>
                    <a:pt x="23430" y="0"/>
                    <a:pt x="52331" y="0"/>
                  </a:cubicBezTo>
                  <a:close/>
                </a:path>
              </a:pathLst>
            </a:custGeom>
            <a:solidFill>
              <a:srgbClr val="F0F1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87151" cy="307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120787"/>
            <a:ext cx="7544964" cy="1021024"/>
            <a:chOff x="0" y="0"/>
            <a:chExt cx="1987151" cy="2689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7151" cy="268912"/>
            </a:xfrm>
            <a:custGeom>
              <a:avLst/>
              <a:gdLst/>
              <a:ahLst/>
              <a:cxnLst/>
              <a:rect l="l" t="t" r="r" b="b"/>
              <a:pathLst>
                <a:path w="1987151" h="268912">
                  <a:moveTo>
                    <a:pt x="52331" y="0"/>
                  </a:moveTo>
                  <a:lnTo>
                    <a:pt x="1934820" y="0"/>
                  </a:lnTo>
                  <a:cubicBezTo>
                    <a:pt x="1963721" y="0"/>
                    <a:pt x="1987151" y="23430"/>
                    <a:pt x="1987151" y="52331"/>
                  </a:cubicBezTo>
                  <a:lnTo>
                    <a:pt x="1987151" y="216580"/>
                  </a:lnTo>
                  <a:cubicBezTo>
                    <a:pt x="1987151" y="230460"/>
                    <a:pt x="1981638" y="243770"/>
                    <a:pt x="1971823" y="253584"/>
                  </a:cubicBezTo>
                  <a:cubicBezTo>
                    <a:pt x="1962010" y="263398"/>
                    <a:pt x="1948699" y="268912"/>
                    <a:pt x="1934820" y="268912"/>
                  </a:cubicBezTo>
                  <a:lnTo>
                    <a:pt x="52331" y="268912"/>
                  </a:lnTo>
                  <a:cubicBezTo>
                    <a:pt x="38452" y="268912"/>
                    <a:pt x="25142" y="263398"/>
                    <a:pt x="15327" y="253584"/>
                  </a:cubicBezTo>
                  <a:cubicBezTo>
                    <a:pt x="5513" y="243770"/>
                    <a:pt x="0" y="230460"/>
                    <a:pt x="0" y="216580"/>
                  </a:cubicBezTo>
                  <a:lnTo>
                    <a:pt x="0" y="52331"/>
                  </a:lnTo>
                  <a:cubicBezTo>
                    <a:pt x="0" y="23430"/>
                    <a:pt x="23430" y="0"/>
                    <a:pt x="52331" y="0"/>
                  </a:cubicBezTo>
                  <a:close/>
                </a:path>
              </a:pathLst>
            </a:custGeom>
            <a:solidFill>
              <a:srgbClr val="F0F1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87151" cy="307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52774" y="1644384"/>
            <a:ext cx="7004629" cy="8488163"/>
          </a:xfrm>
          <a:custGeom>
            <a:avLst/>
            <a:gdLst/>
            <a:ahLst/>
            <a:cxnLst/>
            <a:rect l="l" t="t" r="r" b="b"/>
            <a:pathLst>
              <a:path w="7004629" h="8488163">
                <a:moveTo>
                  <a:pt x="0" y="0"/>
                </a:moveTo>
                <a:lnTo>
                  <a:pt x="7004628" y="0"/>
                </a:lnTo>
                <a:lnTo>
                  <a:pt x="7004628" y="8488162"/>
                </a:lnTo>
                <a:lnTo>
                  <a:pt x="0" y="848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5" r="-960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678858" y="7502525"/>
            <a:ext cx="9536521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spc="-23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Implement engagement and content recommendations.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spc="-23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Regularly monitor impact and adjust strategies.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spc="-23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Schedule quarterly database clean-up exercises to remove inactive users and ensure data accuracy.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1731" y="1916950"/>
            <a:ext cx="7022091" cy="65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0"/>
              </a:lnSpc>
              <a:spcBef>
                <a:spcPct val="0"/>
              </a:spcBef>
            </a:pPr>
            <a:r>
              <a:rPr lang="en-US" sz="3764" b="1" spc="-308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Takeaways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7761" y="6255891"/>
            <a:ext cx="5890031" cy="66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1"/>
              </a:lnSpc>
              <a:spcBef>
                <a:spcPct val="0"/>
              </a:spcBef>
            </a:pPr>
            <a:r>
              <a:rPr lang="en-US" sz="3815" b="1" spc="-312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Next Steps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6777" y="-57150"/>
            <a:ext cx="12602857" cy="136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  <a:spcBef>
                <a:spcPct val="0"/>
              </a:spcBef>
            </a:pPr>
            <a:r>
              <a:rPr lang="en-US" sz="8040" spc="-65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Conclusion &amp; Next Steps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017" y="4495328"/>
            <a:ext cx="11923966" cy="156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sz="1202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DBD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EF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5B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852149" y="102870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3385260" y="5279780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1295137" y="1754095"/>
            <a:ext cx="3630003" cy="8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5137" y="3096108"/>
            <a:ext cx="5624266" cy="320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Key Lessons &amp; Skills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Objective of the Project Development Process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Infographics on Viewership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19404" y="3079779"/>
            <a:ext cx="866273" cy="429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5-10</a:t>
            </a:r>
          </a:p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</a:p>
          <a:p>
            <a:pPr algn="r">
              <a:lnSpc>
                <a:spcPts val="4345"/>
              </a:lnSpc>
            </a:pPr>
            <a:r>
              <a:rPr lang="en-US" sz="2618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</a:p>
          <a:p>
            <a:pPr algn="r">
              <a:lnSpc>
                <a:spcPts val="4345"/>
              </a:lnSpc>
            </a:pPr>
            <a:endParaRPr lang="en-US" sz="2618" b="1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r">
              <a:lnSpc>
                <a:spcPts val="4345"/>
              </a:lnSpc>
            </a:pPr>
            <a:endParaRPr lang="en-US" sz="2618" b="1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158300"/>
            <a:chOff x="0" y="0"/>
            <a:chExt cx="4816593" cy="10951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95190"/>
            </a:xfrm>
            <a:custGeom>
              <a:avLst/>
              <a:gdLst/>
              <a:ahLst/>
              <a:cxnLst/>
              <a:rect l="l" t="t" r="r" b="b"/>
              <a:pathLst>
                <a:path w="4816592" h="1095190">
                  <a:moveTo>
                    <a:pt x="0" y="0"/>
                  </a:moveTo>
                  <a:lnTo>
                    <a:pt x="4816592" y="0"/>
                  </a:lnTo>
                  <a:lnTo>
                    <a:pt x="4816592" y="1095190"/>
                  </a:lnTo>
                  <a:lnTo>
                    <a:pt x="0" y="1095190"/>
                  </a:lnTo>
                  <a:close/>
                </a:path>
              </a:pathLst>
            </a:custGeom>
            <a:solidFill>
              <a:srgbClr val="C1DBD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11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83341" y="4278962"/>
            <a:ext cx="14379968" cy="6008038"/>
            <a:chOff x="0" y="0"/>
            <a:chExt cx="3787317" cy="1582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7317" cy="1582364"/>
            </a:xfrm>
            <a:custGeom>
              <a:avLst/>
              <a:gdLst/>
              <a:ahLst/>
              <a:cxnLst/>
              <a:rect l="l" t="t" r="r" b="b"/>
              <a:pathLst>
                <a:path w="3787317" h="1582364">
                  <a:moveTo>
                    <a:pt x="13460" y="0"/>
                  </a:moveTo>
                  <a:lnTo>
                    <a:pt x="3773857" y="0"/>
                  </a:lnTo>
                  <a:cubicBezTo>
                    <a:pt x="3777427" y="0"/>
                    <a:pt x="3780850" y="1418"/>
                    <a:pt x="3783374" y="3942"/>
                  </a:cubicBezTo>
                  <a:cubicBezTo>
                    <a:pt x="3785898" y="6466"/>
                    <a:pt x="3787317" y="9890"/>
                    <a:pt x="3787317" y="13460"/>
                  </a:cubicBezTo>
                  <a:lnTo>
                    <a:pt x="3787317" y="1568904"/>
                  </a:lnTo>
                  <a:cubicBezTo>
                    <a:pt x="3787317" y="1576338"/>
                    <a:pt x="3781291" y="1582364"/>
                    <a:pt x="3773857" y="1582364"/>
                  </a:cubicBezTo>
                  <a:lnTo>
                    <a:pt x="13460" y="1582364"/>
                  </a:lnTo>
                  <a:cubicBezTo>
                    <a:pt x="6026" y="1582364"/>
                    <a:pt x="0" y="1576338"/>
                    <a:pt x="0" y="1568904"/>
                  </a:cubicBezTo>
                  <a:lnTo>
                    <a:pt x="0" y="13460"/>
                  </a:lnTo>
                  <a:cubicBezTo>
                    <a:pt x="0" y="6026"/>
                    <a:pt x="6026" y="0"/>
                    <a:pt x="13460" y="0"/>
                  </a:cubicBezTo>
                  <a:close/>
                </a:path>
              </a:pathLst>
            </a:custGeom>
            <a:solidFill>
              <a:srgbClr val="C1DBD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787317" cy="1601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2013" y="9527067"/>
            <a:ext cx="327444" cy="3274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65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03118" y="9527067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65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04411" y="9527067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65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33950" y="0"/>
            <a:ext cx="16197906" cy="4158300"/>
          </a:xfrm>
          <a:custGeom>
            <a:avLst/>
            <a:gdLst/>
            <a:ahLst/>
            <a:cxnLst/>
            <a:rect l="l" t="t" r="r" b="b"/>
            <a:pathLst>
              <a:path w="16197906" h="4158300">
                <a:moveTo>
                  <a:pt x="0" y="0"/>
                </a:moveTo>
                <a:lnTo>
                  <a:pt x="16197906" y="0"/>
                </a:lnTo>
                <a:lnTo>
                  <a:pt x="16197906" y="4158300"/>
                </a:lnTo>
                <a:lnTo>
                  <a:pt x="0" y="41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246" b="-14027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3182273" y="5368058"/>
            <a:ext cx="11301259" cy="4322732"/>
          </a:xfrm>
          <a:custGeom>
            <a:avLst/>
            <a:gdLst/>
            <a:ahLst/>
            <a:cxnLst/>
            <a:rect l="l" t="t" r="r" b="b"/>
            <a:pathLst>
              <a:path w="11301259" h="4322732">
                <a:moveTo>
                  <a:pt x="0" y="0"/>
                </a:moveTo>
                <a:lnTo>
                  <a:pt x="11301259" y="0"/>
                </a:lnTo>
                <a:lnTo>
                  <a:pt x="11301259" y="4322731"/>
                </a:lnTo>
                <a:lnTo>
                  <a:pt x="0" y="4322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2778327" y="4193237"/>
            <a:ext cx="11847978" cy="81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82"/>
              </a:lnSpc>
              <a:spcBef>
                <a:spcPct val="0"/>
              </a:spcBef>
            </a:pPr>
            <a:r>
              <a:rPr lang="en-US" sz="4844" b="1" spc="-9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Learnings &amp; Skills Developed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74895" y="8675725"/>
            <a:ext cx="4845334" cy="582575"/>
            <a:chOff x="0" y="0"/>
            <a:chExt cx="1276137" cy="153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137" cy="153435"/>
            </a:xfrm>
            <a:custGeom>
              <a:avLst/>
              <a:gdLst/>
              <a:ahLst/>
              <a:cxnLst/>
              <a:rect l="l" t="t" r="r" b="b"/>
              <a:pathLst>
                <a:path w="1276137" h="153435">
                  <a:moveTo>
                    <a:pt x="76718" y="0"/>
                  </a:moveTo>
                  <a:lnTo>
                    <a:pt x="1199420" y="0"/>
                  </a:lnTo>
                  <a:cubicBezTo>
                    <a:pt x="1219767" y="0"/>
                    <a:pt x="1239280" y="8083"/>
                    <a:pt x="1253667" y="22470"/>
                  </a:cubicBezTo>
                  <a:cubicBezTo>
                    <a:pt x="1268055" y="36857"/>
                    <a:pt x="1276137" y="56371"/>
                    <a:pt x="1276137" y="76718"/>
                  </a:cubicBezTo>
                  <a:lnTo>
                    <a:pt x="1276137" y="76718"/>
                  </a:lnTo>
                  <a:cubicBezTo>
                    <a:pt x="1276137" y="97064"/>
                    <a:pt x="1268055" y="116578"/>
                    <a:pt x="1253667" y="130965"/>
                  </a:cubicBezTo>
                  <a:cubicBezTo>
                    <a:pt x="1239280" y="145353"/>
                    <a:pt x="1219767" y="153435"/>
                    <a:pt x="1199420" y="153435"/>
                  </a:cubicBezTo>
                  <a:lnTo>
                    <a:pt x="76718" y="153435"/>
                  </a:lnTo>
                  <a:cubicBezTo>
                    <a:pt x="56371" y="153435"/>
                    <a:pt x="36857" y="145353"/>
                    <a:pt x="22470" y="130965"/>
                  </a:cubicBezTo>
                  <a:cubicBezTo>
                    <a:pt x="8083" y="116578"/>
                    <a:pt x="0" y="97064"/>
                    <a:pt x="0" y="76718"/>
                  </a:cubicBezTo>
                  <a:lnTo>
                    <a:pt x="0" y="76718"/>
                  </a:lnTo>
                  <a:cubicBezTo>
                    <a:pt x="0" y="56371"/>
                    <a:pt x="8083" y="36857"/>
                    <a:pt x="22470" y="22470"/>
                  </a:cubicBezTo>
                  <a:cubicBezTo>
                    <a:pt x="36857" y="8083"/>
                    <a:pt x="56371" y="0"/>
                    <a:pt x="76718" y="0"/>
                  </a:cubicBezTo>
                  <a:close/>
                </a:path>
              </a:pathLst>
            </a:custGeom>
            <a:solidFill>
              <a:srgbClr val="FFA46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76137" cy="191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679" y="2598684"/>
            <a:ext cx="3501957" cy="4114800"/>
          </a:xfrm>
          <a:custGeom>
            <a:avLst/>
            <a:gdLst/>
            <a:ahLst/>
            <a:cxnLst/>
            <a:rect l="l" t="t" r="r" b="b"/>
            <a:pathLst>
              <a:path w="3501957" h="4114800">
                <a:moveTo>
                  <a:pt x="0" y="0"/>
                </a:moveTo>
                <a:lnTo>
                  <a:pt x="3501957" y="0"/>
                </a:lnTo>
                <a:lnTo>
                  <a:pt x="35019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953597" y="1123950"/>
            <a:ext cx="10731260" cy="214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8180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of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3351" y="4239498"/>
            <a:ext cx="11456128" cy="341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1"/>
              </a:lnSpc>
              <a:spcBef>
                <a:spcPct val="0"/>
              </a:spcBef>
            </a:pPr>
            <a:r>
              <a:rPr lang="en-US" sz="2979" b="1" spc="1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</a:t>
            </a:r>
            <a:r>
              <a:rPr lang="en-US" sz="2979" b="1" u="none" spc="1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ocus of this Assignment</a:t>
            </a:r>
          </a:p>
          <a:p>
            <a:pPr marL="643184" lvl="1" indent="-321592" algn="l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u="none" spc="1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 actionable insights on BrightTV’s user and usage trends</a:t>
            </a:r>
          </a:p>
          <a:p>
            <a:pPr marL="643184" lvl="1" indent="-321592" algn="l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u="none" spc="1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Identify factors influencing content consumption</a:t>
            </a:r>
          </a:p>
          <a:p>
            <a:pPr marL="643184" lvl="1" indent="-321592" algn="l">
              <a:lnSpc>
                <a:spcPts val="4021"/>
              </a:lnSpc>
              <a:spcBef>
                <a:spcPct val="0"/>
              </a:spcBef>
              <a:buFont typeface="Arial"/>
              <a:buChar char="•"/>
            </a:pPr>
            <a:r>
              <a:rPr lang="en-US" sz="2979" u="none" spc="1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Recommend strategies to boost engagement and grow the subscription base</a:t>
            </a:r>
          </a:p>
          <a:p>
            <a:pPr marL="0" lvl="0" indent="0" algn="l">
              <a:lnSpc>
                <a:spcPts val="3076"/>
              </a:lnSpc>
              <a:spcBef>
                <a:spcPct val="0"/>
              </a:spcBef>
            </a:pPr>
            <a:endParaRPr lang="en-US" sz="2979" u="none" spc="17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93710" y="8812226"/>
            <a:ext cx="3392507" cy="31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sz="219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Exploring data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33876" y="3410508"/>
            <a:ext cx="6587404" cy="6587404"/>
          </a:xfrm>
          <a:custGeom>
            <a:avLst/>
            <a:gdLst/>
            <a:ahLst/>
            <a:cxnLst/>
            <a:rect l="l" t="t" r="r" b="b"/>
            <a:pathLst>
              <a:path w="6587404" h="6587404">
                <a:moveTo>
                  <a:pt x="0" y="0"/>
                </a:moveTo>
                <a:lnTo>
                  <a:pt x="6587403" y="0"/>
                </a:lnTo>
                <a:lnTo>
                  <a:pt x="6587403" y="6587404"/>
                </a:lnTo>
                <a:lnTo>
                  <a:pt x="0" y="65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1695" y="3771006"/>
            <a:ext cx="3599059" cy="625476"/>
            <a:chOff x="0" y="0"/>
            <a:chExt cx="947900" cy="1647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7900" cy="164734"/>
            </a:xfrm>
            <a:custGeom>
              <a:avLst/>
              <a:gdLst/>
              <a:ahLst/>
              <a:cxnLst/>
              <a:rect l="l" t="t" r="r" b="b"/>
              <a:pathLst>
                <a:path w="947900" h="164734">
                  <a:moveTo>
                    <a:pt x="82367" y="0"/>
                  </a:moveTo>
                  <a:lnTo>
                    <a:pt x="865533" y="0"/>
                  </a:lnTo>
                  <a:cubicBezTo>
                    <a:pt x="887378" y="0"/>
                    <a:pt x="908329" y="8678"/>
                    <a:pt x="923776" y="24125"/>
                  </a:cubicBezTo>
                  <a:cubicBezTo>
                    <a:pt x="939222" y="39572"/>
                    <a:pt x="947900" y="60522"/>
                    <a:pt x="947900" y="82367"/>
                  </a:cubicBezTo>
                  <a:lnTo>
                    <a:pt x="947900" y="82367"/>
                  </a:lnTo>
                  <a:cubicBezTo>
                    <a:pt x="947900" y="104212"/>
                    <a:pt x="939222" y="125163"/>
                    <a:pt x="923776" y="140610"/>
                  </a:cubicBezTo>
                  <a:cubicBezTo>
                    <a:pt x="908329" y="156056"/>
                    <a:pt x="887378" y="164734"/>
                    <a:pt x="865533" y="164734"/>
                  </a:cubicBezTo>
                  <a:lnTo>
                    <a:pt x="82367" y="164734"/>
                  </a:lnTo>
                  <a:cubicBezTo>
                    <a:pt x="60522" y="164734"/>
                    <a:pt x="39572" y="156056"/>
                    <a:pt x="24125" y="140610"/>
                  </a:cubicBezTo>
                  <a:cubicBezTo>
                    <a:pt x="8678" y="125163"/>
                    <a:pt x="0" y="104212"/>
                    <a:pt x="0" y="82367"/>
                  </a:cubicBezTo>
                  <a:lnTo>
                    <a:pt x="0" y="82367"/>
                  </a:lnTo>
                  <a:cubicBezTo>
                    <a:pt x="0" y="60522"/>
                    <a:pt x="8678" y="39572"/>
                    <a:pt x="24125" y="24125"/>
                  </a:cubicBezTo>
                  <a:cubicBezTo>
                    <a:pt x="39572" y="8678"/>
                    <a:pt x="60522" y="0"/>
                    <a:pt x="82367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47900" cy="202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104" y="8142971"/>
            <a:ext cx="3571702" cy="513984"/>
            <a:chOff x="0" y="0"/>
            <a:chExt cx="940695" cy="1353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0695" cy="135370"/>
            </a:xfrm>
            <a:custGeom>
              <a:avLst/>
              <a:gdLst/>
              <a:ahLst/>
              <a:cxnLst/>
              <a:rect l="l" t="t" r="r" b="b"/>
              <a:pathLst>
                <a:path w="940695" h="135370">
                  <a:moveTo>
                    <a:pt x="67685" y="0"/>
                  </a:moveTo>
                  <a:lnTo>
                    <a:pt x="873010" y="0"/>
                  </a:lnTo>
                  <a:cubicBezTo>
                    <a:pt x="890961" y="0"/>
                    <a:pt x="908177" y="7131"/>
                    <a:pt x="920871" y="19825"/>
                  </a:cubicBezTo>
                  <a:cubicBezTo>
                    <a:pt x="933564" y="32518"/>
                    <a:pt x="940695" y="49734"/>
                    <a:pt x="940695" y="67685"/>
                  </a:cubicBezTo>
                  <a:lnTo>
                    <a:pt x="940695" y="67685"/>
                  </a:lnTo>
                  <a:cubicBezTo>
                    <a:pt x="940695" y="105067"/>
                    <a:pt x="910391" y="135370"/>
                    <a:pt x="873010" y="135370"/>
                  </a:cubicBezTo>
                  <a:lnTo>
                    <a:pt x="67685" y="135370"/>
                  </a:lnTo>
                  <a:cubicBezTo>
                    <a:pt x="30304" y="135370"/>
                    <a:pt x="0" y="105067"/>
                    <a:pt x="0" y="67685"/>
                  </a:cubicBezTo>
                  <a:lnTo>
                    <a:pt x="0" y="67685"/>
                  </a:lnTo>
                  <a:cubicBezTo>
                    <a:pt x="0" y="30304"/>
                    <a:pt x="30304" y="0"/>
                    <a:pt x="67685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40695" cy="173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7468" y="1632370"/>
            <a:ext cx="3273961" cy="1374775"/>
            <a:chOff x="0" y="0"/>
            <a:chExt cx="862278" cy="3620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2278" cy="362081"/>
            </a:xfrm>
            <a:custGeom>
              <a:avLst/>
              <a:gdLst/>
              <a:ahLst/>
              <a:cxnLst/>
              <a:rect l="l" t="t" r="r" b="b"/>
              <a:pathLst>
                <a:path w="862278" h="362081">
                  <a:moveTo>
                    <a:pt x="120599" y="0"/>
                  </a:moveTo>
                  <a:lnTo>
                    <a:pt x="741678" y="0"/>
                  </a:lnTo>
                  <a:cubicBezTo>
                    <a:pt x="808284" y="0"/>
                    <a:pt x="862278" y="53994"/>
                    <a:pt x="862278" y="120599"/>
                  </a:cubicBezTo>
                  <a:lnTo>
                    <a:pt x="862278" y="241481"/>
                  </a:lnTo>
                  <a:cubicBezTo>
                    <a:pt x="862278" y="273466"/>
                    <a:pt x="849572" y="304141"/>
                    <a:pt x="826955" y="326758"/>
                  </a:cubicBezTo>
                  <a:cubicBezTo>
                    <a:pt x="804338" y="349375"/>
                    <a:pt x="773663" y="362081"/>
                    <a:pt x="741678" y="362081"/>
                  </a:cubicBezTo>
                  <a:lnTo>
                    <a:pt x="120599" y="362081"/>
                  </a:lnTo>
                  <a:cubicBezTo>
                    <a:pt x="53994" y="362081"/>
                    <a:pt x="0" y="308086"/>
                    <a:pt x="0" y="241481"/>
                  </a:cubicBezTo>
                  <a:lnTo>
                    <a:pt x="0" y="120599"/>
                  </a:lnTo>
                  <a:cubicBezTo>
                    <a:pt x="0" y="88614"/>
                    <a:pt x="12706" y="57940"/>
                    <a:pt x="35323" y="35323"/>
                  </a:cubicBezTo>
                  <a:cubicBezTo>
                    <a:pt x="57940" y="12706"/>
                    <a:pt x="88614" y="0"/>
                    <a:pt x="120599" y="0"/>
                  </a:cubicBezTo>
                  <a:close/>
                </a:path>
              </a:pathLst>
            </a:custGeom>
            <a:solidFill>
              <a:srgbClr val="F89651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62278" cy="400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50082" y="8224388"/>
            <a:ext cx="2827332" cy="563409"/>
            <a:chOff x="0" y="0"/>
            <a:chExt cx="744647" cy="148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4647" cy="148388"/>
            </a:xfrm>
            <a:custGeom>
              <a:avLst/>
              <a:gdLst/>
              <a:ahLst/>
              <a:cxnLst/>
              <a:rect l="l" t="t" r="r" b="b"/>
              <a:pathLst>
                <a:path w="744647" h="148388">
                  <a:moveTo>
                    <a:pt x="74194" y="0"/>
                  </a:moveTo>
                  <a:lnTo>
                    <a:pt x="670453" y="0"/>
                  </a:lnTo>
                  <a:cubicBezTo>
                    <a:pt x="690131" y="0"/>
                    <a:pt x="709002" y="7817"/>
                    <a:pt x="722916" y="21731"/>
                  </a:cubicBezTo>
                  <a:cubicBezTo>
                    <a:pt x="736830" y="35645"/>
                    <a:pt x="744647" y="54516"/>
                    <a:pt x="744647" y="74194"/>
                  </a:cubicBezTo>
                  <a:lnTo>
                    <a:pt x="744647" y="74194"/>
                  </a:lnTo>
                  <a:cubicBezTo>
                    <a:pt x="744647" y="93871"/>
                    <a:pt x="736830" y="112743"/>
                    <a:pt x="722916" y="126657"/>
                  </a:cubicBezTo>
                  <a:cubicBezTo>
                    <a:pt x="709002" y="140571"/>
                    <a:pt x="690131" y="148388"/>
                    <a:pt x="670453" y="148388"/>
                  </a:cubicBezTo>
                  <a:lnTo>
                    <a:pt x="74194" y="148388"/>
                  </a:lnTo>
                  <a:cubicBezTo>
                    <a:pt x="54516" y="148388"/>
                    <a:pt x="35645" y="140571"/>
                    <a:pt x="21731" y="126657"/>
                  </a:cubicBezTo>
                  <a:cubicBezTo>
                    <a:pt x="7817" y="112743"/>
                    <a:pt x="0" y="93871"/>
                    <a:pt x="0" y="74194"/>
                  </a:cubicBezTo>
                  <a:lnTo>
                    <a:pt x="0" y="74194"/>
                  </a:lnTo>
                  <a:cubicBezTo>
                    <a:pt x="0" y="54516"/>
                    <a:pt x="7817" y="35645"/>
                    <a:pt x="21731" y="21731"/>
                  </a:cubicBezTo>
                  <a:cubicBezTo>
                    <a:pt x="35645" y="7817"/>
                    <a:pt x="54516" y="0"/>
                    <a:pt x="74194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44647" cy="186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627924" y="1841181"/>
            <a:ext cx="1212249" cy="1165963"/>
          </a:xfrm>
          <a:custGeom>
            <a:avLst/>
            <a:gdLst/>
            <a:ahLst/>
            <a:cxnLst/>
            <a:rect l="l" t="t" r="r" b="b"/>
            <a:pathLst>
              <a:path w="1212249" h="1165963">
                <a:moveTo>
                  <a:pt x="0" y="0"/>
                </a:moveTo>
                <a:lnTo>
                  <a:pt x="1212250" y="0"/>
                </a:lnTo>
                <a:lnTo>
                  <a:pt x="1212250" y="1165964"/>
                </a:lnTo>
                <a:lnTo>
                  <a:pt x="0" y="116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6"/>
          <p:cNvGrpSpPr/>
          <p:nvPr/>
        </p:nvGrpSpPr>
        <p:grpSpPr>
          <a:xfrm>
            <a:off x="13350082" y="3466448"/>
            <a:ext cx="3000983" cy="493920"/>
            <a:chOff x="0" y="0"/>
            <a:chExt cx="790382" cy="1300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0382" cy="130086"/>
            </a:xfrm>
            <a:custGeom>
              <a:avLst/>
              <a:gdLst/>
              <a:ahLst/>
              <a:cxnLst/>
              <a:rect l="l" t="t" r="r" b="b"/>
              <a:pathLst>
                <a:path w="790382" h="130086">
                  <a:moveTo>
                    <a:pt x="65043" y="0"/>
                  </a:moveTo>
                  <a:lnTo>
                    <a:pt x="725339" y="0"/>
                  </a:lnTo>
                  <a:cubicBezTo>
                    <a:pt x="761262" y="0"/>
                    <a:pt x="790382" y="29121"/>
                    <a:pt x="790382" y="65043"/>
                  </a:cubicBezTo>
                  <a:lnTo>
                    <a:pt x="790382" y="65043"/>
                  </a:lnTo>
                  <a:cubicBezTo>
                    <a:pt x="790382" y="100965"/>
                    <a:pt x="761262" y="130086"/>
                    <a:pt x="725339" y="130086"/>
                  </a:cubicBezTo>
                  <a:lnTo>
                    <a:pt x="65043" y="130086"/>
                  </a:lnTo>
                  <a:cubicBezTo>
                    <a:pt x="29121" y="130086"/>
                    <a:pt x="0" y="100965"/>
                    <a:pt x="0" y="65043"/>
                  </a:cubicBezTo>
                  <a:lnTo>
                    <a:pt x="0" y="65043"/>
                  </a:lnTo>
                  <a:cubicBezTo>
                    <a:pt x="0" y="29121"/>
                    <a:pt x="29121" y="0"/>
                    <a:pt x="65043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90382" cy="16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Gender Distribution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803750" y="6326632"/>
            <a:ext cx="1863972" cy="1745355"/>
          </a:xfrm>
          <a:custGeom>
            <a:avLst/>
            <a:gdLst/>
            <a:ahLst/>
            <a:cxnLst/>
            <a:rect l="l" t="t" r="r" b="b"/>
            <a:pathLst>
              <a:path w="1863972" h="1745355">
                <a:moveTo>
                  <a:pt x="0" y="0"/>
                </a:moveTo>
                <a:lnTo>
                  <a:pt x="1863972" y="0"/>
                </a:lnTo>
                <a:lnTo>
                  <a:pt x="1863972" y="1745356"/>
                </a:lnTo>
                <a:lnTo>
                  <a:pt x="0" y="1745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211167" y="1448706"/>
            <a:ext cx="4459505" cy="2264702"/>
          </a:xfrm>
          <a:custGeom>
            <a:avLst/>
            <a:gdLst/>
            <a:ahLst/>
            <a:cxnLst/>
            <a:rect l="l" t="t" r="r" b="b"/>
            <a:pathLst>
              <a:path w="4459505" h="2264702">
                <a:moveTo>
                  <a:pt x="0" y="0"/>
                </a:moveTo>
                <a:lnTo>
                  <a:pt x="4459505" y="0"/>
                </a:lnTo>
                <a:lnTo>
                  <a:pt x="4459505" y="2264702"/>
                </a:lnTo>
                <a:lnTo>
                  <a:pt x="0" y="2264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4239910" y="7051905"/>
            <a:ext cx="1460616" cy="1322522"/>
          </a:xfrm>
          <a:custGeom>
            <a:avLst/>
            <a:gdLst/>
            <a:ahLst/>
            <a:cxnLst/>
            <a:rect l="l" t="t" r="r" b="b"/>
            <a:pathLst>
              <a:path w="1460616" h="1322522">
                <a:moveTo>
                  <a:pt x="0" y="0"/>
                </a:moveTo>
                <a:lnTo>
                  <a:pt x="1460616" y="0"/>
                </a:lnTo>
                <a:lnTo>
                  <a:pt x="1460616" y="1322522"/>
                </a:lnTo>
                <a:lnTo>
                  <a:pt x="0" y="13225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2607707" y="147652"/>
            <a:ext cx="13133598" cy="123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sz="7938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Viewership Infographic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648" y="3885520"/>
            <a:ext cx="2838158" cy="33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4"/>
              </a:lnSpc>
            </a:pPr>
            <a:r>
              <a:rPr lang="en-US" sz="226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Number of Viewers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0028" y="4529832"/>
            <a:ext cx="4569397" cy="222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8"/>
              </a:lnSpc>
              <a:spcBef>
                <a:spcPct val="0"/>
              </a:spcBef>
            </a:pPr>
            <a:r>
              <a:rPr lang="en-US" sz="2206" spc="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Over </a:t>
            </a:r>
            <a:r>
              <a:rPr lang="en-US" sz="2206" b="1" spc="1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10,000</a:t>
            </a:r>
            <a:r>
              <a:rPr lang="en-US" sz="2206" spc="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viewership records analyzed to uncover audience trends by age group and preferred viewing times, providing reliable insights into user behavior.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4968" y="8265943"/>
            <a:ext cx="2885976" cy="30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sz="2096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Race Viewers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5648" y="8902097"/>
            <a:ext cx="4753829" cy="83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6"/>
              </a:lnSpc>
              <a:spcBef>
                <a:spcPct val="0"/>
              </a:spcBef>
            </a:pPr>
            <a:r>
              <a:rPr lang="en-US" sz="2501" spc="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the 10k </a:t>
            </a:r>
            <a:r>
              <a:rPr lang="en-US" sz="2501" u="none" spc="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registered viewers, 4.3k are black men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539756" y="6685160"/>
            <a:ext cx="2178165" cy="11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1">
                <a:solidFill>
                  <a:srgbClr val="EF5241"/>
                </a:solidFill>
                <a:latin typeface="Poppins Bold"/>
                <a:ea typeface="Poppins Bold"/>
                <a:cs typeface="Poppins Bold"/>
                <a:sym typeface="Poppins Bold"/>
              </a:rPr>
              <a:t>3.7k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24977" y="4150868"/>
            <a:ext cx="4592944" cy="19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1"/>
              </a:lnSpc>
              <a:spcBef>
                <a:spcPct val="0"/>
              </a:spcBef>
            </a:pPr>
            <a:r>
              <a:rPr lang="en-US" sz="2363" spc="14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87% </a:t>
            </a:r>
            <a:r>
              <a:rPr lang="en-US" sz="2363" u="none" spc="14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subscriptions are from females, despite females making up only 10% of the audience, with 3% of the data missing.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15986" y="8374427"/>
            <a:ext cx="2169471" cy="28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Popular Times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03750" y="8921147"/>
            <a:ext cx="4455550" cy="129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7"/>
              </a:lnSpc>
              <a:spcBef>
                <a:spcPct val="0"/>
              </a:spcBef>
            </a:pPr>
            <a:r>
              <a:rPr lang="en-US" sz="1968" spc="1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Nightt</a:t>
            </a:r>
            <a:r>
              <a:rPr lang="en-US" sz="1968" u="none" spc="1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ime viewing accounts for nearly 38% of all viewership, making it the most popular time slot, followed by mornings at 27%.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6816" y="6893822"/>
            <a:ext cx="2178165" cy="11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1">
                <a:solidFill>
                  <a:srgbClr val="EF5241"/>
                </a:solidFill>
                <a:latin typeface="Poppins Bold"/>
                <a:ea typeface="Poppins Bold"/>
                <a:cs typeface="Poppins Bold"/>
                <a:sym typeface="Poppins Bold"/>
              </a:rPr>
              <a:t>43%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55048" y="1304021"/>
            <a:ext cx="2178165" cy="11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1">
                <a:solidFill>
                  <a:srgbClr val="EF5241"/>
                </a:solidFill>
                <a:latin typeface="Poppins Bold"/>
                <a:ea typeface="Poppins Bold"/>
                <a:cs typeface="Poppins Bold"/>
                <a:sym typeface="Poppins Bold"/>
              </a:rPr>
              <a:t>10k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343639" y="2581057"/>
            <a:ext cx="3000983" cy="493920"/>
            <a:chOff x="0" y="0"/>
            <a:chExt cx="790382" cy="1300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90382" cy="130086"/>
            </a:xfrm>
            <a:custGeom>
              <a:avLst/>
              <a:gdLst/>
              <a:ahLst/>
              <a:cxnLst/>
              <a:rect l="l" t="t" r="r" b="b"/>
              <a:pathLst>
                <a:path w="790382" h="130086">
                  <a:moveTo>
                    <a:pt x="65043" y="0"/>
                  </a:moveTo>
                  <a:lnTo>
                    <a:pt x="725339" y="0"/>
                  </a:lnTo>
                  <a:cubicBezTo>
                    <a:pt x="761262" y="0"/>
                    <a:pt x="790382" y="29121"/>
                    <a:pt x="790382" y="65043"/>
                  </a:cubicBezTo>
                  <a:lnTo>
                    <a:pt x="790382" y="65043"/>
                  </a:lnTo>
                  <a:cubicBezTo>
                    <a:pt x="790382" y="100965"/>
                    <a:pt x="761262" y="130086"/>
                    <a:pt x="725339" y="130086"/>
                  </a:cubicBezTo>
                  <a:lnTo>
                    <a:pt x="65043" y="130086"/>
                  </a:lnTo>
                  <a:cubicBezTo>
                    <a:pt x="29121" y="130086"/>
                    <a:pt x="0" y="100965"/>
                    <a:pt x="0" y="65043"/>
                  </a:cubicBezTo>
                  <a:lnTo>
                    <a:pt x="0" y="65043"/>
                  </a:lnTo>
                  <a:cubicBezTo>
                    <a:pt x="0" y="29121"/>
                    <a:pt x="29121" y="0"/>
                    <a:pt x="65043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90382" cy="168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ACTIVE VIEWERS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9687485" cy="5637764"/>
          </a:xfrm>
          <a:custGeom>
            <a:avLst/>
            <a:gdLst/>
            <a:ahLst/>
            <a:cxnLst/>
            <a:rect l="l" t="t" r="r" b="b"/>
            <a:pathLst>
              <a:path w="9687485" h="5637764">
                <a:moveTo>
                  <a:pt x="0" y="0"/>
                </a:moveTo>
                <a:lnTo>
                  <a:pt x="9687485" y="0"/>
                </a:lnTo>
                <a:lnTo>
                  <a:pt x="9687485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1" b="-164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1461639" y="1310716"/>
            <a:ext cx="4745868" cy="7947584"/>
          </a:xfrm>
          <a:custGeom>
            <a:avLst/>
            <a:gdLst/>
            <a:ahLst/>
            <a:cxnLst/>
            <a:rect l="l" t="t" r="r" b="b"/>
            <a:pathLst>
              <a:path w="4745868" h="7947584">
                <a:moveTo>
                  <a:pt x="0" y="0"/>
                </a:moveTo>
                <a:lnTo>
                  <a:pt x="4745868" y="0"/>
                </a:lnTo>
                <a:lnTo>
                  <a:pt x="4745868" y="7947584"/>
                </a:lnTo>
                <a:lnTo>
                  <a:pt x="0" y="794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3" r="-1398" b="-95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028700" y="6824067"/>
            <a:ext cx="9887187" cy="324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143" lvl="1" indent="-284072" algn="l">
              <a:lnSpc>
                <a:spcPts val="3684"/>
              </a:lnSpc>
              <a:buFont typeface="Arial"/>
              <a:buChar char="•"/>
            </a:pPr>
            <a:r>
              <a:rPr lang="en-US" sz="26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majority of viewers are Black (4,331), followed by Coloured (1,633), Indian/Asian (1,575), and White (1,292).</a:t>
            </a:r>
          </a:p>
          <a:p>
            <a:pPr algn="l">
              <a:lnSpc>
                <a:spcPts val="3684"/>
              </a:lnSpc>
            </a:pPr>
            <a:endParaRPr lang="en-US" sz="263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68143" lvl="1" indent="-284072" algn="l">
              <a:lnSpc>
                <a:spcPts val="3684"/>
              </a:lnSpc>
              <a:buFont typeface="Arial"/>
              <a:buChar char="•"/>
            </a:pPr>
            <a:r>
              <a:rPr lang="en-US" sz="26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SuperSport Live Events is the most popular channel, followed by the ICC Cricket World Cup 2011, highlighting strong interest in live sports.</a:t>
            </a:r>
          </a:p>
          <a:p>
            <a:pPr algn="l">
              <a:lnSpc>
                <a:spcPts val="3684"/>
              </a:lnSpc>
            </a:pPr>
            <a:endParaRPr lang="en-US" sz="263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9830" y="-93636"/>
            <a:ext cx="14432736" cy="91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8"/>
              </a:lnSpc>
            </a:pPr>
            <a:r>
              <a:rPr lang="en-US" sz="53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popular channel and race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22" y="1932397"/>
            <a:ext cx="8216088" cy="832426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449639" y="1779255"/>
            <a:ext cx="71365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10430589" y="9724773"/>
            <a:ext cx="71365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 flipV="1">
            <a:off x="10449639" y="1798305"/>
            <a:ext cx="0" cy="79264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AutoShape 6"/>
          <p:cNvSpPr/>
          <p:nvPr/>
        </p:nvSpPr>
        <p:spPr>
          <a:xfrm>
            <a:off x="17586192" y="1798305"/>
            <a:ext cx="0" cy="79264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797765" y="6094527"/>
            <a:ext cx="9084227" cy="3480693"/>
          </a:xfrm>
          <a:custGeom>
            <a:avLst/>
            <a:gdLst/>
            <a:ahLst/>
            <a:cxnLst/>
            <a:rect l="l" t="t" r="r" b="b"/>
            <a:pathLst>
              <a:path w="9084227" h="3480693">
                <a:moveTo>
                  <a:pt x="0" y="0"/>
                </a:moveTo>
                <a:lnTo>
                  <a:pt x="9084227" y="0"/>
                </a:lnTo>
                <a:lnTo>
                  <a:pt x="9084227" y="3480693"/>
                </a:lnTo>
                <a:lnTo>
                  <a:pt x="0" y="3480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13295" y="1505337"/>
            <a:ext cx="9699246" cy="388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1"/>
              </a:lnSpc>
            </a:pPr>
            <a:r>
              <a:rPr lang="en-US" sz="28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Viewership by Age Group</a:t>
            </a:r>
          </a:p>
          <a:p>
            <a:pPr marL="604815" lvl="1" indent="-302407" algn="l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Majority of viewers (6,783) are aged 25–44</a:t>
            </a:r>
          </a:p>
          <a:p>
            <a:pPr marL="604815" lvl="1" indent="-302407" algn="l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presence of 16–24 (1,555) and 45–64 (1,141) age groups</a:t>
            </a:r>
          </a:p>
          <a:p>
            <a:pPr marL="604815" lvl="1" indent="-302407" algn="l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Fewer viewers under 15 (468) and over 64 (53)</a:t>
            </a:r>
          </a:p>
          <a:p>
            <a:pPr marL="604815" lvl="1" indent="-302407" algn="l">
              <a:lnSpc>
                <a:spcPts val="3921"/>
              </a:lnSpc>
              <a:buFont typeface="Arial"/>
              <a:buChar char="•"/>
            </a:pPr>
            <a:r>
              <a:rPr lang="en-US" sz="28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BrightTV appeals mainly to young and middle-aged adults</a:t>
            </a:r>
          </a:p>
          <a:p>
            <a:pPr algn="ctr">
              <a:lnSpc>
                <a:spcPts val="3495"/>
              </a:lnSpc>
            </a:pPr>
            <a:endParaRPr lang="en-US" sz="280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3295" y="328175"/>
            <a:ext cx="14432736" cy="91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8"/>
              </a:lnSpc>
            </a:pPr>
            <a:r>
              <a:rPr lang="en-US" sz="53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Audience Demographics by 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1360" y="4424977"/>
            <a:ext cx="7142832" cy="5862023"/>
          </a:xfrm>
          <a:custGeom>
            <a:avLst/>
            <a:gdLst/>
            <a:ahLst/>
            <a:cxnLst/>
            <a:rect l="l" t="t" r="r" b="b"/>
            <a:pathLst>
              <a:path w="7142832" h="5862023">
                <a:moveTo>
                  <a:pt x="0" y="0"/>
                </a:moveTo>
                <a:lnTo>
                  <a:pt x="7142832" y="0"/>
                </a:lnTo>
                <a:lnTo>
                  <a:pt x="7142832" y="5862023"/>
                </a:lnTo>
                <a:lnTo>
                  <a:pt x="0" y="586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" r="-63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97355" y="1218808"/>
            <a:ext cx="10394941" cy="5417732"/>
          </a:xfrm>
          <a:custGeom>
            <a:avLst/>
            <a:gdLst/>
            <a:ahLst/>
            <a:cxnLst/>
            <a:rect l="l" t="t" r="r" b="b"/>
            <a:pathLst>
              <a:path w="10394941" h="5417732">
                <a:moveTo>
                  <a:pt x="0" y="0"/>
                </a:moveTo>
                <a:lnTo>
                  <a:pt x="10394941" y="0"/>
                </a:lnTo>
                <a:lnTo>
                  <a:pt x="10394941" y="5417732"/>
                </a:lnTo>
                <a:lnTo>
                  <a:pt x="0" y="5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0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97355" y="6588915"/>
            <a:ext cx="10473069" cy="328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32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Viewership by Province</a:t>
            </a:r>
          </a:p>
          <a:p>
            <a:pPr marL="501629" lvl="1" indent="-250815" algn="l">
              <a:lnSpc>
                <a:spcPts val="3252"/>
              </a:lnSpc>
              <a:buFont typeface="Arial"/>
              <a:buChar char="•"/>
            </a:pPr>
            <a:r>
              <a:rPr lang="en-US" sz="23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treemap shows Gauteng with the highest viewership (3,751), followed by Western Cape (1,866) and Kwazulu-Natal (1,034).</a:t>
            </a:r>
          </a:p>
          <a:p>
            <a:pPr marL="501629" lvl="1" indent="-250815" algn="l">
              <a:lnSpc>
                <a:spcPts val="3252"/>
              </a:lnSpc>
              <a:buFont typeface="Arial"/>
              <a:buChar char="•"/>
            </a:pPr>
            <a:r>
              <a:rPr lang="en-US" sz="23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Smaller audiences are seen in Northern Cape (234) and North West (353). Users with missing or unclassified locations (“None” or blank) total 1,007. </a:t>
            </a:r>
          </a:p>
          <a:p>
            <a:pPr marL="501629" lvl="1" indent="-250815" algn="l">
              <a:lnSpc>
                <a:spcPts val="3252"/>
              </a:lnSpc>
              <a:buFont typeface="Arial"/>
              <a:buChar char="•"/>
            </a:pPr>
            <a:r>
              <a:rPr lang="en-US" sz="23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highlights BrightTV’s strong presence in Gauteng and Western Cape, with growth opportunities in other provinces.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31360" y="1244138"/>
            <a:ext cx="7656640" cy="258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1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Viewership by Gender</a:t>
            </a:r>
          </a:p>
          <a:p>
            <a:pPr algn="l">
              <a:lnSpc>
                <a:spcPts val="2985"/>
              </a:lnSpc>
            </a:pPr>
            <a:endParaRPr lang="en-US" sz="213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60426" lvl="1" indent="-230213" algn="l">
              <a:lnSpc>
                <a:spcPts val="2985"/>
              </a:lnSpc>
              <a:buFont typeface="Arial"/>
              <a:buChar char="•"/>
            </a:pPr>
            <a:r>
              <a:rPr lang="en-US" sz="21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Male viewers make up the majority, accounting for 8,956 users.</a:t>
            </a:r>
          </a:p>
          <a:p>
            <a:pPr marL="460426" lvl="1" indent="-230213" algn="l">
              <a:lnSpc>
                <a:spcPts val="2985"/>
              </a:lnSpc>
              <a:buFont typeface="Arial"/>
              <a:buChar char="•"/>
            </a:pPr>
            <a:r>
              <a:rPr lang="en-US" sz="21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Female viewers represent 1,026 users.</a:t>
            </a:r>
          </a:p>
          <a:p>
            <a:pPr marL="460426" lvl="1" indent="-230213" algn="l">
              <a:lnSpc>
                <a:spcPts val="2985"/>
              </a:lnSpc>
              <a:buFont typeface="Arial"/>
              <a:buChar char="•"/>
            </a:pPr>
            <a:r>
              <a:rPr lang="en-US" sz="21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789 users have no gender information recorded, affecting data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5914"/>
            <a:ext cx="14432736" cy="91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8"/>
              </a:lnSpc>
            </a:pPr>
            <a:r>
              <a:rPr lang="en-US" sz="53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Viewership by Province and 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9866" y="1590516"/>
            <a:ext cx="8891976" cy="5711202"/>
          </a:xfrm>
          <a:custGeom>
            <a:avLst/>
            <a:gdLst/>
            <a:ahLst/>
            <a:cxnLst/>
            <a:rect l="l" t="t" r="r" b="b"/>
            <a:pathLst>
              <a:path w="8891976" h="5711202">
                <a:moveTo>
                  <a:pt x="0" y="0"/>
                </a:moveTo>
                <a:lnTo>
                  <a:pt x="8891976" y="0"/>
                </a:lnTo>
                <a:lnTo>
                  <a:pt x="8891976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59866" y="7366387"/>
            <a:ext cx="8891976" cy="2231099"/>
            <a:chOff x="0" y="0"/>
            <a:chExt cx="2976662" cy="746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6662" cy="746879"/>
            </a:xfrm>
            <a:custGeom>
              <a:avLst/>
              <a:gdLst/>
              <a:ahLst/>
              <a:cxnLst/>
              <a:rect l="l" t="t" r="r" b="b"/>
              <a:pathLst>
                <a:path w="2976662" h="746879">
                  <a:moveTo>
                    <a:pt x="43533" y="0"/>
                  </a:moveTo>
                  <a:lnTo>
                    <a:pt x="2933129" y="0"/>
                  </a:lnTo>
                  <a:cubicBezTo>
                    <a:pt x="2944675" y="0"/>
                    <a:pt x="2955747" y="4587"/>
                    <a:pt x="2963911" y="12751"/>
                  </a:cubicBezTo>
                  <a:cubicBezTo>
                    <a:pt x="2972075" y="20915"/>
                    <a:pt x="2976662" y="31987"/>
                    <a:pt x="2976662" y="43533"/>
                  </a:cubicBezTo>
                  <a:lnTo>
                    <a:pt x="2976662" y="703346"/>
                  </a:lnTo>
                  <a:cubicBezTo>
                    <a:pt x="2976662" y="714891"/>
                    <a:pt x="2972075" y="725964"/>
                    <a:pt x="2963911" y="734128"/>
                  </a:cubicBezTo>
                  <a:cubicBezTo>
                    <a:pt x="2955747" y="742292"/>
                    <a:pt x="2944675" y="746879"/>
                    <a:pt x="2933129" y="746879"/>
                  </a:cubicBezTo>
                  <a:lnTo>
                    <a:pt x="43533" y="746879"/>
                  </a:lnTo>
                  <a:cubicBezTo>
                    <a:pt x="31987" y="746879"/>
                    <a:pt x="20915" y="742292"/>
                    <a:pt x="12751" y="734128"/>
                  </a:cubicBezTo>
                  <a:cubicBezTo>
                    <a:pt x="4587" y="725964"/>
                    <a:pt x="0" y="714891"/>
                    <a:pt x="0" y="703346"/>
                  </a:cubicBezTo>
                  <a:lnTo>
                    <a:pt x="0" y="43533"/>
                  </a:lnTo>
                  <a:cubicBezTo>
                    <a:pt x="0" y="31987"/>
                    <a:pt x="4587" y="20915"/>
                    <a:pt x="12751" y="12751"/>
                  </a:cubicBezTo>
                  <a:cubicBezTo>
                    <a:pt x="20915" y="4587"/>
                    <a:pt x="31987" y="0"/>
                    <a:pt x="43533" y="0"/>
                  </a:cubicBezTo>
                  <a:close/>
                </a:path>
              </a:pathLst>
            </a:custGeom>
            <a:solidFill>
              <a:srgbClr val="C1DBD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976662" cy="661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131" y="7778177"/>
            <a:ext cx="8151869" cy="117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801" lvl="1" indent="-240900" algn="l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Open Sans 2 Light"/>
                <a:ea typeface="Open Sans 2 Light"/>
                <a:cs typeface="Open Sans 2 Light"/>
                <a:sym typeface="Open Sans 2 Light"/>
              </a:rPr>
              <a:t>Young Adults are the largest viewers, especially at night and morning.</a:t>
            </a:r>
          </a:p>
          <a:p>
            <a:pPr marL="481801" lvl="1" indent="-240900" algn="l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Open Sans 2 Light"/>
                <a:ea typeface="Open Sans 2 Light"/>
                <a:cs typeface="Open Sans 2 Light"/>
                <a:sym typeface="Open Sans 2 Light"/>
              </a:rPr>
              <a:t>Night is the peak viewing time across all age groups.</a:t>
            </a:r>
          </a:p>
        </p:txBody>
      </p:sp>
      <p:sp>
        <p:nvSpPr>
          <p:cNvPr id="7" name="Freeform 7"/>
          <p:cNvSpPr/>
          <p:nvPr/>
        </p:nvSpPr>
        <p:spPr>
          <a:xfrm>
            <a:off x="9815462" y="5790938"/>
            <a:ext cx="8005935" cy="4069729"/>
          </a:xfrm>
          <a:custGeom>
            <a:avLst/>
            <a:gdLst/>
            <a:ahLst/>
            <a:cxnLst/>
            <a:rect l="l" t="t" r="r" b="b"/>
            <a:pathLst>
              <a:path w="8005935" h="4069729">
                <a:moveTo>
                  <a:pt x="0" y="0"/>
                </a:moveTo>
                <a:lnTo>
                  <a:pt x="8005935" y="0"/>
                </a:lnTo>
                <a:lnTo>
                  <a:pt x="8005935" y="4069729"/>
                </a:lnTo>
                <a:lnTo>
                  <a:pt x="0" y="406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3" b="-217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353000" y="1751265"/>
            <a:ext cx="6699979" cy="3028348"/>
          </a:xfrm>
          <a:custGeom>
            <a:avLst/>
            <a:gdLst/>
            <a:ahLst/>
            <a:cxnLst/>
            <a:rect l="l" t="t" r="r" b="b"/>
            <a:pathLst>
              <a:path w="6699979" h="3028348">
                <a:moveTo>
                  <a:pt x="0" y="0"/>
                </a:moveTo>
                <a:lnTo>
                  <a:pt x="6699978" y="0"/>
                </a:lnTo>
                <a:lnTo>
                  <a:pt x="6699978" y="3028348"/>
                </a:lnTo>
                <a:lnTo>
                  <a:pt x="0" y="302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55" r="-49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1028700" y="115914"/>
            <a:ext cx="14432736" cy="91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8"/>
              </a:lnSpc>
            </a:pPr>
            <a:r>
              <a:rPr lang="en-US" sz="53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Viewership by 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613</Words>
  <Application>Microsoft Office PowerPoint</Application>
  <PresentationFormat>Custom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Calibri</vt:lpstr>
      <vt:lpstr>Canva Sans Bold</vt:lpstr>
      <vt:lpstr>Open Sauce Bold</vt:lpstr>
      <vt:lpstr>Open Sans 1 Bold Italics</vt:lpstr>
      <vt:lpstr>Public Sans Bold</vt:lpstr>
      <vt:lpstr>Anton Italics</vt:lpstr>
      <vt:lpstr>Open Sauce</vt:lpstr>
      <vt:lpstr>Public Sans Italics</vt:lpstr>
      <vt:lpstr>PT Sans Bold Italics</vt:lpstr>
      <vt:lpstr>Open Sans 2 Light</vt:lpstr>
      <vt:lpstr>Arial</vt:lpstr>
      <vt:lpstr>DM Sans</vt:lpstr>
      <vt:lpstr>DM Sans Bold</vt:lpstr>
      <vt:lpstr>Public Sans</vt:lpstr>
      <vt:lpstr>Canva Sans</vt:lpstr>
      <vt:lpstr>Poppins</vt:lpstr>
      <vt:lpstr>Poppins Bold</vt:lpstr>
      <vt:lpstr>Open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Add a heading</dc:title>
  <dc:creator>khumbo kalua</dc:creator>
  <cp:lastModifiedBy>Victoria Chiphwafu Lungu</cp:lastModifiedBy>
  <cp:revision>2</cp:revision>
  <dcterms:created xsi:type="dcterms:W3CDTF">2006-08-16T00:00:00Z</dcterms:created>
  <dcterms:modified xsi:type="dcterms:W3CDTF">2025-05-12T04:07:58Z</dcterms:modified>
  <dc:identifier>DAGnH-8MIlE</dc:identifier>
</cp:coreProperties>
</file>